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82" r:id="rId8"/>
    <p:sldId id="267" r:id="rId9"/>
    <p:sldId id="268" r:id="rId10"/>
    <p:sldId id="274" r:id="rId11"/>
    <p:sldId id="276" r:id="rId12"/>
    <p:sldId id="271" r:id="rId13"/>
    <p:sldId id="273" r:id="rId14"/>
    <p:sldId id="269" r:id="rId15"/>
    <p:sldId id="272" r:id="rId16"/>
    <p:sldId id="270" r:id="rId17"/>
    <p:sldId id="283" r:id="rId18"/>
    <p:sldId id="284" r:id="rId19"/>
    <p:sldId id="279" r:id="rId20"/>
    <p:sldId id="281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015" autoAdjust="0"/>
  </p:normalViewPr>
  <p:slideViewPr>
    <p:cSldViewPr snapToGrid="0">
      <p:cViewPr varScale="1">
        <p:scale>
          <a:sx n="96" d="100"/>
          <a:sy n="96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удовлетворительно</c:v>
                </c:pt>
                <c:pt idx="1">
                  <c:v>хорошо</c:v>
                </c:pt>
                <c:pt idx="2">
                  <c:v>отлично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5.4</c:v>
                </c:pt>
                <c:pt idx="1">
                  <c:v>11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3-46EE-916A-E1C826EFE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764864"/>
        <c:axId val="1073769664"/>
      </c:barChart>
      <c:catAx>
        <c:axId val="10737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3769664"/>
        <c:crosses val="autoZero"/>
        <c:auto val="1"/>
        <c:lblAlgn val="ctr"/>
        <c:lblOffset val="100"/>
        <c:noMultiLvlLbl val="0"/>
      </c:catAx>
      <c:valAx>
        <c:axId val="107376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37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0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1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9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2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5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8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7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1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6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3F110-0282-47FE-9CAD-1F07DEDCC72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315F-668E-4D62-AEAD-CF59185D7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1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7751" y="2347421"/>
            <a:ext cx="78069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600" dirty="0">
                <a:solidFill>
                  <a:srgbClr val="FF0000"/>
                </a:solidFill>
              </a:rPr>
              <a:t>ДЕНЬ ПРАКТИКИ </a:t>
            </a:r>
            <a:r>
              <a:rPr lang="ru-RU" sz="7600" dirty="0">
                <a:solidFill>
                  <a:schemeClr val="accent1">
                    <a:lumMod val="50000"/>
                  </a:schemeClr>
                </a:solidFill>
              </a:rPr>
              <a:t>02.12.2024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2F23F9-C6D7-81B1-EF00-3FFC7B6FF0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816"/>
          <a:stretch/>
        </p:blipFill>
        <p:spPr>
          <a:xfrm>
            <a:off x="12212" y="0"/>
            <a:ext cx="9144000" cy="23474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89199E-703E-CAE2-069B-6C04825F8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7F64BEB9-F594-9BCA-A7F2-1CBBF0A6E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956" y="4882459"/>
            <a:ext cx="1450843" cy="1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26FC5EEA-F898-A48E-D567-C92351896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r="20731"/>
          <a:stretch/>
        </p:blipFill>
        <p:spPr bwMode="auto">
          <a:xfrm>
            <a:off x="6838683" y="4604545"/>
            <a:ext cx="1730730" cy="12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0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8370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57" y="2009955"/>
            <a:ext cx="5357005" cy="31400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734" y="1554535"/>
            <a:ext cx="5052747" cy="338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Информационная поддержка приемной кампании. Создание презентационных роликов и сюжетов для программы «Новости ЮУрГУ»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Участие в проекте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Минпросвещения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России, Минобрнауки России «Университетские смены» в качестве информационного партнера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Создание программы "Молодежный проспект"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Ежедневный  выпуск программы «Новости ЮУрГУ»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Реализация социально-значимого проекта на русском жестовом языке «Говорим без слов» совместно с клубом «Наше место».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24CC39-5696-DC8F-E5E2-8ABF36F09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9A3E8-93BF-014A-682A-D9B8BA520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7" y="1696673"/>
            <a:ext cx="3625776" cy="48343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B3C3F6-9514-D49E-B428-243D1A7BD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26" y="5146730"/>
            <a:ext cx="2904565" cy="161116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F5D58C-58D1-DDAB-3D58-F072EAFE3DC8}"/>
              </a:ext>
            </a:extLst>
          </p:cNvPr>
          <p:cNvSpPr/>
          <p:nvPr/>
        </p:nvSpPr>
        <p:spPr>
          <a:xfrm>
            <a:off x="257587" y="1079657"/>
            <a:ext cx="8586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E66"/>
                </a:solidFill>
                <a:ea typeface="+mj-ea"/>
                <a:cs typeface="+mj-cs"/>
              </a:rPr>
              <a:t>Телерадиокомпания «ЮУрГУ-ТВ»    Руководитель: Наталья Владимировна Тучкова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7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946"/>
            <a:ext cx="9144000" cy="673839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1B728F-7E03-9C9A-C1B9-9F89BE5AC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193AA2-1712-3F19-A811-04E3038E2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1" y="1542219"/>
            <a:ext cx="4162754" cy="4162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5057" y="5824249"/>
            <a:ext cx="855151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Организация и проведение Стрима "Для вас абитуриенты 2024" в прямом эфире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2865A8-DE2B-0276-CE07-B6CB9E80D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57" y="1553146"/>
            <a:ext cx="3105674" cy="41408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C724AB-998A-DA90-0119-9803D36317AD}"/>
              </a:ext>
            </a:extLst>
          </p:cNvPr>
          <p:cNvSpPr/>
          <p:nvPr/>
        </p:nvSpPr>
        <p:spPr>
          <a:xfrm>
            <a:off x="257587" y="1079657"/>
            <a:ext cx="8586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E66"/>
                </a:solidFill>
                <a:ea typeface="+mj-ea"/>
                <a:cs typeface="+mj-cs"/>
              </a:rPr>
              <a:t>Телерадиокомпания «ЮУрГУ-ТВ»   Руководитель: Ольга Валерьевна </a:t>
            </a:r>
            <a:r>
              <a:rPr lang="ru-RU" b="1" dirty="0" err="1">
                <a:solidFill>
                  <a:srgbClr val="002E66"/>
                </a:solidFill>
                <a:ea typeface="+mj-ea"/>
                <a:cs typeface="+mj-cs"/>
              </a:rPr>
              <a:t>Марусеева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15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58" y="1543066"/>
            <a:ext cx="4360409" cy="35872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летней практики студенты попробовали себя в роли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радиоведущих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редакторов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ведущих прямого эфира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студентами подготовлено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20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радиоматериалов и собран полноценный эфирный час.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 подкастов 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(«Роль спорта в жизни студента», «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или «Внутри/ созвучие с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инсайт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(озарение)», «Как говорить на английском» и другие).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8958" y="1034180"/>
            <a:ext cx="824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Судия «Радио ЮУрГУ» </a:t>
            </a:r>
            <a:r>
              <a:rPr lang="ru-RU" b="1" dirty="0">
                <a:solidFill>
                  <a:srgbClr val="002E66"/>
                </a:solidFill>
                <a:ea typeface="+mj-ea"/>
                <a:cs typeface="+mj-cs"/>
              </a:rPr>
              <a:t>  Руководитель: Ксения Денисовна </a:t>
            </a:r>
            <a:r>
              <a:rPr lang="ru-RU" b="1" dirty="0" err="1">
                <a:solidFill>
                  <a:srgbClr val="002E66"/>
                </a:solidFill>
                <a:ea typeface="+mj-ea"/>
                <a:cs typeface="+mj-cs"/>
              </a:rPr>
              <a:t>Заболотнева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67" y="2009192"/>
            <a:ext cx="3945114" cy="26631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7C9EAD-D5E8-BDB7-AEE0-D96586EDE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8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17443" y="1034180"/>
            <a:ext cx="8335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Газета «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SMART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 Университет»   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уководитель:  Надежда Игоревна Юшина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592F32-F0D3-8056-2304-07A4B1DD7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4C72D7F4-23D4-AD09-BEC8-99B041E06E9F}"/>
              </a:ext>
            </a:extLst>
          </p:cNvPr>
          <p:cNvSpPr txBox="1">
            <a:spLocks/>
          </p:cNvSpPr>
          <p:nvPr/>
        </p:nvSpPr>
        <p:spPr>
          <a:xfrm>
            <a:off x="573023" y="1597152"/>
            <a:ext cx="3938591" cy="3645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рамках прохождения практики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студенты 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самостоятельно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выбирали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темы печатных  материалов: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от отдыха в СОЛ «Олимп» до студенческих мероприятий и личных хобби;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Unicode MS"/>
            </a:endParaRP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постигали азы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корректорской правки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текста;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готовили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новости и интервью;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делали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фото.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 descr="DSC_1415.JPG">
            <a:extLst>
              <a:ext uri="{FF2B5EF4-FFF2-40B4-BE49-F238E27FC236}">
                <a16:creationId xmlns:a16="http://schemas.microsoft.com/office/drawing/2014/main" id="{318D732D-A750-3D05-431E-6948821C49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6111" y="1962912"/>
            <a:ext cx="3928315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6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59" y="1803982"/>
            <a:ext cx="8264105" cy="3928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 ходе практики студенты направлений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«Журналистика», «Реклама и связи с общественностью» занимались подготовкой информационных материалов для ресурсов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ЮУрГУ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: страниц в социальных сетях и сайтов.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Практиканты г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отовили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и адаптировали уже опубликованные на сайте новости, писали собственные тексты, делали графический контент и фотографии, иллюстрирующие информационные материалы.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Так, студентами кафедры была разработана полноценная рубрика, посвященная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лайфхакам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для первокурсников, которая нашла самый положительный отклик у аудитории.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936" y="1034180"/>
            <a:ext cx="8773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2E66"/>
                </a:solidFill>
                <a:effectLst/>
                <a:uLnTx/>
                <a:uFillTx/>
                <a:ea typeface="+mj-ea"/>
                <a:cs typeface="+mj-cs"/>
              </a:rPr>
              <a:t>Управление маркетинга, брендинга и стратегических</a:t>
            </a:r>
            <a:r>
              <a:rPr kumimoji="0" lang="ru-RU" b="1" i="0" u="none" strike="noStrike" kern="0" cap="none" spc="0" normalizeH="0" noProof="0" dirty="0">
                <a:ln>
                  <a:noFill/>
                </a:ln>
                <a:solidFill>
                  <a:srgbClr val="002E66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2E66"/>
                </a:solidFill>
                <a:effectLst/>
                <a:uLnTx/>
                <a:uFillTx/>
                <a:ea typeface="+mj-ea"/>
                <a:cs typeface="+mj-cs"/>
              </a:rPr>
              <a:t>коммуникаций</a:t>
            </a:r>
            <a:r>
              <a:rPr kumimoji="0" lang="ru-RU" b="1" i="0" u="none" strike="noStrike" kern="0" cap="none" spc="0" normalizeH="0" noProof="0" dirty="0">
                <a:ln>
                  <a:noFill/>
                </a:ln>
                <a:solidFill>
                  <a:srgbClr val="002E66"/>
                </a:solidFill>
                <a:effectLst/>
                <a:uLnTx/>
                <a:uFillTx/>
                <a:ea typeface="+mj-ea"/>
                <a:cs typeface="+mj-cs"/>
              </a:rPr>
              <a:t> ИМСГН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2E66"/>
                </a:solidFill>
                <a:effectLst/>
                <a:uLnTx/>
                <a:uFillTx/>
                <a:ea typeface="+mj-ea"/>
                <a:cs typeface="+mj-cs"/>
              </a:rPr>
              <a:t> ЮУрГУ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002E66"/>
                </a:solidFill>
                <a:ea typeface="+mj-ea"/>
                <a:cs typeface="+mj-cs"/>
              </a:rPr>
              <a:t>Руководитель: Евгений </a:t>
            </a:r>
            <a:r>
              <a:rPr lang="ru-RU" b="1" kern="0">
                <a:solidFill>
                  <a:srgbClr val="002E66"/>
                </a:solidFill>
                <a:ea typeface="+mj-ea"/>
                <a:cs typeface="+mj-cs"/>
              </a:rPr>
              <a:t>Сергеевич Загоскин </a:t>
            </a:r>
            <a:endParaRPr lang="ru-RU" b="1" kern="0" dirty="0">
              <a:solidFill>
                <a:srgbClr val="002E66"/>
              </a:solidFill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9C8DA1-4DDC-4D1C-8274-0E0EC966B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B67F553-6650-FE3D-3C8D-0FB1F60E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69857"/>
            <a:ext cx="4647412" cy="22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0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8652" y="1034180"/>
            <a:ext cx="8124204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Цифровая кафедра «Дизайн СМИ и брендинг» </a:t>
            </a:r>
          </a:p>
          <a:p>
            <a:pPr algn="ctr"/>
            <a:r>
              <a:rPr lang="ru-RU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Руководитель: Анна Георгиевна Лаврова</a:t>
            </a:r>
          </a:p>
          <a:p>
            <a:pPr lvl="0" algn="ctr"/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F66FAA-8661-4995-84E0-94485EE05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C600ADA-F226-8025-8C72-ADE2411C3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3111" r="7618" b="6787"/>
          <a:stretch/>
        </p:blipFill>
        <p:spPr bwMode="auto">
          <a:xfrm>
            <a:off x="7328246" y="5550850"/>
            <a:ext cx="1815754" cy="12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88;p10">
            <a:extLst>
              <a:ext uri="{FF2B5EF4-FFF2-40B4-BE49-F238E27FC236}">
                <a16:creationId xmlns:a16="http://schemas.microsoft.com/office/drawing/2014/main" id="{0C61ECE5-BC28-EA0A-7E04-E7E83610EFD3}"/>
              </a:ext>
            </a:extLst>
          </p:cNvPr>
          <p:cNvSpPr txBox="1">
            <a:spLocks/>
          </p:cNvSpPr>
          <p:nvPr/>
        </p:nvSpPr>
        <p:spPr>
          <a:xfrm>
            <a:off x="389598" y="1879199"/>
            <a:ext cx="4878900" cy="424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1F3864"/>
              </a:buClr>
              <a:buSzPts val="1600"/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1F3864"/>
                </a:solidFill>
              </a:rPr>
              <a:t>В рамках университетского проекта </a:t>
            </a:r>
            <a:r>
              <a:rPr lang="ru-RU" sz="1500" b="1" dirty="0">
                <a:solidFill>
                  <a:srgbClr val="1F3864"/>
                </a:solidFill>
              </a:rPr>
              <a:t>«Цифровые кафедры»</a:t>
            </a:r>
            <a:r>
              <a:rPr lang="ru-RU" sz="1500" dirty="0">
                <a:solidFill>
                  <a:srgbClr val="1F3864"/>
                </a:solidFill>
              </a:rPr>
              <a:t> на кафедре реализуется программа профессиональной переподготовки </a:t>
            </a:r>
            <a:r>
              <a:rPr lang="ru-RU" sz="1500" b="1" dirty="0">
                <a:solidFill>
                  <a:srgbClr val="1F3864"/>
                </a:solidFill>
              </a:rPr>
              <a:t>«Дизайн СМИ и брендинг»</a:t>
            </a:r>
            <a:r>
              <a:rPr lang="ru-RU" sz="1500" dirty="0">
                <a:solidFill>
                  <a:srgbClr val="1F3864"/>
                </a:solidFill>
              </a:rPr>
              <a:t>. </a:t>
            </a:r>
          </a:p>
          <a:p>
            <a:pPr marL="0" indent="0" algn="just">
              <a:spcBef>
                <a:spcPts val="0"/>
              </a:spcBef>
              <a:buClr>
                <a:srgbClr val="1F3864"/>
              </a:buClr>
              <a:buSzPts val="1600"/>
              <a:buFont typeface="Arial" panose="020B0604020202020204" pitchFamily="34" charset="0"/>
              <a:buNone/>
            </a:pPr>
            <a:endParaRPr lang="ru-RU" sz="1500" dirty="0">
              <a:solidFill>
                <a:srgbClr val="1F3864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1F3864"/>
              </a:buClr>
              <a:buSzPts val="1600"/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1F3864"/>
                </a:solidFill>
              </a:rPr>
              <a:t>Слушатели данных учебных курсов получают современные знания по проведению маркетинговых исследований СМИ, разработке стратегии бренда и фирменного стиля СМИ, учатся управлять брендом и помимо основной специальности, приобретают дополнительную квалификацию в IT-сфере.</a:t>
            </a:r>
            <a:endParaRPr lang="ru-RU" sz="2700" dirty="0"/>
          </a:p>
          <a:p>
            <a:pPr marL="0" indent="0" algn="just">
              <a:buClr>
                <a:srgbClr val="1F3864"/>
              </a:buClr>
              <a:buSzPts val="1600"/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1F3864"/>
                </a:solidFill>
              </a:rPr>
              <a:t>С апреля 2023 года студенты кафедры журналистики, рекламы и связей с общественностью ИМСГН принимали активное участие в создании, развитии и продвижении официального </a:t>
            </a:r>
            <a:r>
              <a:rPr lang="ru-RU" sz="1500" dirty="0" err="1">
                <a:solidFill>
                  <a:srgbClr val="1F3864"/>
                </a:solidFill>
              </a:rPr>
              <a:t>паблика</a:t>
            </a:r>
            <a:r>
              <a:rPr lang="ru-RU" sz="1500" dirty="0">
                <a:solidFill>
                  <a:srgbClr val="1F3864"/>
                </a:solidFill>
              </a:rPr>
              <a:t> «</a:t>
            </a:r>
            <a:r>
              <a:rPr lang="ru-RU" sz="13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Дизайн СМИ и брендинг</a:t>
            </a:r>
            <a:r>
              <a:rPr lang="ru-RU" sz="1500" dirty="0">
                <a:solidFill>
                  <a:srgbClr val="1F3864"/>
                </a:solidFill>
              </a:rPr>
              <a:t>» во </a:t>
            </a:r>
            <a:r>
              <a:rPr lang="ru-RU" sz="1500" dirty="0" err="1">
                <a:solidFill>
                  <a:srgbClr val="1F3864"/>
                </a:solidFill>
              </a:rPr>
              <a:t>Вконтакте</a:t>
            </a:r>
            <a:r>
              <a:rPr lang="ru-RU" sz="1500" dirty="0">
                <a:solidFill>
                  <a:srgbClr val="1F3864"/>
                </a:solidFill>
              </a:rPr>
              <a:t>. Занимались графическим дизайном, контент-менеджментом, модерированием и администрированием группы</a:t>
            </a:r>
            <a:endParaRPr lang="ru-RU" sz="2700" dirty="0"/>
          </a:p>
        </p:txBody>
      </p:sp>
      <p:pic>
        <p:nvPicPr>
          <p:cNvPr id="6" name="Google Shape;190;p10">
            <a:extLst>
              <a:ext uri="{FF2B5EF4-FFF2-40B4-BE49-F238E27FC236}">
                <a16:creationId xmlns:a16="http://schemas.microsoft.com/office/drawing/2014/main" id="{6FB47CA5-8186-6121-4A92-3C5F9794F6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5999" y="1873595"/>
            <a:ext cx="2357401" cy="9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1;p10">
            <a:extLst>
              <a:ext uri="{FF2B5EF4-FFF2-40B4-BE49-F238E27FC236}">
                <a16:creationId xmlns:a16="http://schemas.microsoft.com/office/drawing/2014/main" id="{55974448-8339-F02A-3DC0-EC82829DB10A}"/>
              </a:ext>
            </a:extLst>
          </p:cNvPr>
          <p:cNvSpPr txBox="1">
            <a:spLocks/>
          </p:cNvSpPr>
          <p:nvPr/>
        </p:nvSpPr>
        <p:spPr>
          <a:xfrm>
            <a:off x="5491650" y="3154450"/>
            <a:ext cx="3460200" cy="239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1F3864"/>
              </a:buClr>
              <a:buSzPts val="1600"/>
              <a:buFont typeface="Arial" panose="020B0604020202020204" pitchFamily="34" charset="0"/>
              <a:buNone/>
            </a:pPr>
            <a:r>
              <a:rPr lang="ru-RU" sz="1600" b="1">
                <a:solidFill>
                  <a:srgbClr val="1F3864"/>
                </a:solidFill>
              </a:rPr>
              <a:t>Цифровая кафедра в цифрах</a:t>
            </a:r>
          </a:p>
          <a:p>
            <a:pPr marL="457200" indent="-330200">
              <a:buClr>
                <a:srgbClr val="1F3864"/>
              </a:buClr>
              <a:buSzPts val="1600"/>
              <a:buFont typeface="Arial" panose="020B0604020202020204" pitchFamily="34" charset="0"/>
              <a:buChar char="●"/>
            </a:pPr>
            <a:r>
              <a:rPr lang="ru-RU" sz="1600">
                <a:solidFill>
                  <a:srgbClr val="1F3864"/>
                </a:solidFill>
              </a:rPr>
              <a:t>в 22-23 уч. году - 12 слушателей</a:t>
            </a:r>
          </a:p>
          <a:p>
            <a:pPr marL="457200" indent="-330200">
              <a:spcBef>
                <a:spcPts val="0"/>
              </a:spcBef>
              <a:buClr>
                <a:srgbClr val="1F3864"/>
              </a:buClr>
              <a:buSzPts val="1600"/>
              <a:buFont typeface="Arial" panose="020B0604020202020204" pitchFamily="34" charset="0"/>
              <a:buChar char="●"/>
            </a:pPr>
            <a:r>
              <a:rPr lang="ru-RU" sz="1600">
                <a:solidFill>
                  <a:srgbClr val="1F3864"/>
                </a:solidFill>
              </a:rPr>
              <a:t>в 23-24 уч. году - 16 слушателей</a:t>
            </a:r>
          </a:p>
          <a:p>
            <a:pPr marL="457200" indent="-330200">
              <a:spcBef>
                <a:spcPts val="0"/>
              </a:spcBef>
              <a:buClr>
                <a:srgbClr val="1F3864"/>
              </a:buClr>
              <a:buSzPts val="1600"/>
              <a:buFont typeface="Arial" panose="020B0604020202020204" pitchFamily="34" charset="0"/>
              <a:buChar char="●"/>
            </a:pPr>
            <a:r>
              <a:rPr lang="ru-RU" sz="1600">
                <a:solidFill>
                  <a:srgbClr val="1F3864"/>
                </a:solidFill>
              </a:rPr>
              <a:t>в 24-25 уч. году - 32 слушателя</a:t>
            </a:r>
          </a:p>
          <a:p>
            <a:pPr marL="457200" indent="-330200">
              <a:spcBef>
                <a:spcPts val="0"/>
              </a:spcBef>
              <a:buClr>
                <a:srgbClr val="1F3864"/>
              </a:buClr>
              <a:buSzPts val="1600"/>
              <a:buFont typeface="Arial" panose="020B0604020202020204" pitchFamily="34" charset="0"/>
              <a:buChar char="●"/>
            </a:pPr>
            <a:r>
              <a:rPr lang="ru-RU" sz="1600">
                <a:solidFill>
                  <a:srgbClr val="1F3864"/>
                </a:solidFill>
              </a:rPr>
              <a:t>4 преподавателя, 1 - практик в сфере маркетинга и дизайна</a:t>
            </a:r>
          </a:p>
          <a:p>
            <a:pPr marL="457200" indent="-330200">
              <a:spcBef>
                <a:spcPts val="0"/>
              </a:spcBef>
              <a:buClr>
                <a:srgbClr val="1F3864"/>
              </a:buClr>
              <a:buSzPts val="1600"/>
              <a:buFont typeface="Arial" panose="020B0604020202020204" pitchFamily="34" charset="0"/>
              <a:buChar char="●"/>
            </a:pPr>
            <a:r>
              <a:rPr lang="ru-RU" sz="1600">
                <a:solidFill>
                  <a:srgbClr val="1F3864"/>
                </a:solidFill>
              </a:rPr>
              <a:t>20 ВПР защищены с отличием</a:t>
            </a:r>
          </a:p>
          <a:p>
            <a:pPr marL="457200" indent="-330200">
              <a:spcBef>
                <a:spcPts val="0"/>
              </a:spcBef>
              <a:buClr>
                <a:srgbClr val="1F3864"/>
              </a:buClr>
              <a:buSzPts val="1600"/>
              <a:buFont typeface="Arial" panose="020B0604020202020204" pitchFamily="34" charset="0"/>
              <a:buChar char="●"/>
            </a:pPr>
            <a:r>
              <a:rPr lang="ru-RU" sz="1600">
                <a:solidFill>
                  <a:srgbClr val="1F3864"/>
                </a:solidFill>
              </a:rPr>
              <a:t>18 практик пройдено на предприятиях</a:t>
            </a:r>
          </a:p>
          <a:p>
            <a:pPr marL="0" indent="0" algn="ctr">
              <a:buClr>
                <a:srgbClr val="1F3864"/>
              </a:buClr>
              <a:buSzPts val="1600"/>
              <a:buFont typeface="Arial" panose="020B0604020202020204" pitchFamily="34" charset="0"/>
              <a:buNone/>
            </a:pPr>
            <a:endParaRPr lang="ru-RU" sz="1600">
              <a:solidFill>
                <a:srgbClr val="1F3864"/>
              </a:solidFill>
            </a:endParaRPr>
          </a:p>
          <a:p>
            <a:pPr marL="0" indent="0" algn="ctr">
              <a:buClr>
                <a:srgbClr val="1F3864"/>
              </a:buClr>
              <a:buSzPts val="1600"/>
              <a:buFont typeface="Arial" panose="020B0604020202020204" pitchFamily="34" charset="0"/>
              <a:buNone/>
            </a:pPr>
            <a:endParaRPr lang="ru-RU" sz="1600">
              <a:solidFill>
                <a:srgbClr val="1F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7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93723" y="1034180"/>
            <a:ext cx="842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Newsroom Digital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   -  Региональный студенческий медиацентр Минобрнауки РФ Руководитель: Арина Родионовна 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Марфицына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65CE70-EB4A-973C-2314-F5CBF6626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B6ACE7C2-82DE-2E4B-7177-DAD3B37A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63" y="2008502"/>
            <a:ext cx="8550794" cy="4096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На базе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медиацентра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практику прошли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более 30 студентов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кафедры ЖРСО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В рамках летней практики студенты:</a:t>
            </a:r>
          </a:p>
          <a:p>
            <a:pPr indent="-53975">
              <a:buFont typeface="Wingdings" panose="05000000000000000000" pitchFamily="2" charset="2"/>
              <a:buChar char="q"/>
              <a:tabLst>
                <a:tab pos="89535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Разработали контент-план публикаций медиацентра для ВКонтакте и Т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elegram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на период июнь-август 2024г.</a:t>
            </a:r>
          </a:p>
          <a:p>
            <a:pPr indent="-53975">
              <a:buFont typeface="Wingdings" panose="05000000000000000000" pitchFamily="2" charset="2"/>
              <a:buChar char="q"/>
              <a:tabLst>
                <a:tab pos="89535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Создали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более 70 материалов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для социальных сетей на темы, интересные студентам и абитуриентам, в формате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рилс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, карточек, подкастов, а также текстовых материалов</a:t>
            </a:r>
          </a:p>
          <a:p>
            <a:pPr indent="-53975">
              <a:buFont typeface="Wingdings" panose="05000000000000000000" pitchFamily="2" charset="2"/>
              <a:buChar char="q"/>
              <a:tabLst>
                <a:tab pos="89535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Занимались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редактированием и дизайном студенческих материалов</a:t>
            </a:r>
          </a:p>
          <a:p>
            <a:pPr indent="-53975">
              <a:buFont typeface="Wingdings" panose="05000000000000000000" pitchFamily="2" charset="2"/>
              <a:buChar char="q"/>
              <a:tabLst>
                <a:tab pos="89535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Работали в качестве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корреспондентов в студенческом лагере «Олимп»</a:t>
            </a:r>
          </a:p>
          <a:p>
            <a:pPr indent="-53975">
              <a:buFont typeface="Wingdings" panose="05000000000000000000" pitchFamily="2" charset="2"/>
              <a:buChar char="q"/>
              <a:tabLst>
                <a:tab pos="89535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Приняли участие в открытии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региональной лаборатории Молодежного сообщества ВЫЗОВ в г. Челябинске</a:t>
            </a:r>
          </a:p>
          <a:p>
            <a:pPr indent="-53975">
              <a:buFont typeface="Wingdings" panose="05000000000000000000" pitchFamily="2" charset="2"/>
              <a:buChar char="q"/>
              <a:tabLst>
                <a:tab pos="89535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Работали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волонтерами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Unicode MS"/>
              </a:rPr>
              <a:t> на творческом конкурсе для абитуриентов</a:t>
            </a:r>
          </a:p>
        </p:txBody>
      </p:sp>
    </p:spTree>
    <p:extLst>
      <p:ext uri="{BB962C8B-B14F-4D97-AF65-F5344CB8AC3E}">
        <p14:creationId xmlns:p14="http://schemas.microsoft.com/office/powerpoint/2010/main" val="345018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9BAFB-2A6F-2CD8-73FB-B7BD4D429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D3F6541-4E1A-9C2A-8C73-3BBBE7FCC007}"/>
              </a:ext>
            </a:extLst>
          </p:cNvPr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C68DE9-1397-BD7C-34B8-C4DEEDA82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01B84B-182B-5F67-DCF6-6C98D2237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4E2DC5-66E2-8481-A101-18D8AE4D673A}"/>
              </a:ext>
            </a:extLst>
          </p:cNvPr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BACCEF5-52E1-176C-78E7-F7AC94F4C53F}"/>
              </a:ext>
            </a:extLst>
          </p:cNvPr>
          <p:cNvSpPr txBox="1">
            <a:spLocks/>
          </p:cNvSpPr>
          <p:nvPr/>
        </p:nvSpPr>
        <p:spPr>
          <a:xfrm>
            <a:off x="222270" y="1093206"/>
            <a:ext cx="8550794" cy="470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Публикации студентов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5B53F9-F20E-39BC-1063-6385DF2CE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05" t="17945" r="37250" b="12054"/>
          <a:stretch/>
        </p:blipFill>
        <p:spPr>
          <a:xfrm>
            <a:off x="222270" y="1708148"/>
            <a:ext cx="4442413" cy="47710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F98889-502F-CC98-FDA2-A361989C92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32" t="13780" r="27712" b="7589"/>
          <a:stretch/>
        </p:blipFill>
        <p:spPr>
          <a:xfrm>
            <a:off x="4886953" y="1708148"/>
            <a:ext cx="4213285" cy="44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61DDF0-A705-6988-2E02-CF5B3A394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E519106-64FC-1926-92C5-9C5437C94030}"/>
              </a:ext>
            </a:extLst>
          </p:cNvPr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773122-9CB0-19D3-1048-CA90AD110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7F8304-D4F4-EB5E-9E96-E5AD42372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058A47-DCBA-A9B3-CD05-A3AD7C5ADB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08" t="17054" r="37651" b="11160"/>
          <a:stretch/>
        </p:blipFill>
        <p:spPr>
          <a:xfrm>
            <a:off x="70000" y="1334763"/>
            <a:ext cx="4586183" cy="5222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A75F30-A0A5-0BD1-6928-06A8B8FB3D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07" t="15091" r="37450" b="7589"/>
          <a:stretch/>
        </p:blipFill>
        <p:spPr>
          <a:xfrm>
            <a:off x="4726183" y="1334763"/>
            <a:ext cx="4313314" cy="51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5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909" y="1788925"/>
            <a:ext cx="7708611" cy="31868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85%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студентов по итогам практики получили  оценку «отлично»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11%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«хорошо»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4 %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«удовлетворительно»</a:t>
            </a:r>
          </a:p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909" y="1341074"/>
            <a:ext cx="8124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Оценки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54027D-0AF4-FFAF-9091-64423EC11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C47167A-3853-AFF0-CC75-DA7A2A73D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04813"/>
              </p:ext>
            </p:extLst>
          </p:nvPr>
        </p:nvGraphicFramePr>
        <p:xfrm>
          <a:off x="2448194" y="3151973"/>
          <a:ext cx="5839326" cy="239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A920C861-2F04-ED50-C766-DE087E64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6" y="3296311"/>
            <a:ext cx="1674145" cy="24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960C019F-24E1-66F9-D6D2-1B02DFDE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59" y="2565363"/>
            <a:ext cx="2015429" cy="20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1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C5B26C-CC18-F01A-D58F-88342033B56B}"/>
              </a:ext>
            </a:extLst>
          </p:cNvPr>
          <p:cNvSpPr/>
          <p:nvPr/>
        </p:nvSpPr>
        <p:spPr>
          <a:xfrm>
            <a:off x="357996" y="1418550"/>
            <a:ext cx="842800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ПРОГРАММА МЕРОПРИЯТИЯ:</a:t>
            </a:r>
          </a:p>
          <a:p>
            <a:pPr algn="ctr"/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НАУЧНО-ПРАКТИЧЕСКАЯ КОНФЕРЕНЦИЯ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«СТУДЕНЧЕСКАЯ ПРАКТИКА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 СИСТЕМЕ ПРОФЕССИОНАЛЬНЫХ КООРДИНАТ»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II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ФЕСТИВАЛЬ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«ПО ВОЛНАМ ЛЕТНЕЙ ПРАКТИКИ»</a:t>
            </a:r>
          </a:p>
          <a:p>
            <a:pPr algn="ctr"/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МОДЕРАТОР –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д-р филол. наук, профессор, заведующий кафедрой журналистики, рекламы и связей с общественностью, зам. директора ИМСГН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Людмила Петровна Шестеркина</a:t>
            </a:r>
          </a:p>
        </p:txBody>
      </p:sp>
    </p:spTree>
    <p:extLst>
      <p:ext uri="{BB962C8B-B14F-4D97-AF65-F5344CB8AC3E}">
        <p14:creationId xmlns:p14="http://schemas.microsoft.com/office/powerpoint/2010/main" val="2796512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95354" y="5719314"/>
            <a:ext cx="7886700" cy="525613"/>
          </a:xfrm>
        </p:spPr>
        <p:txBody>
          <a:bodyPr>
            <a:noAutofit/>
          </a:bodyPr>
          <a:lstStyle/>
          <a:p>
            <a:pPr algn="r"/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2024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759" y="2403502"/>
            <a:ext cx="7806906" cy="2214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600" dirty="0">
                <a:solidFill>
                  <a:srgbClr val="4472C4">
                    <a:lumMod val="75000"/>
                  </a:srgbClr>
                </a:solidFill>
                <a:latin typeface="Calibri Light"/>
                <a:ea typeface="Arial Unicode MS" panose="020B0604020202020204"/>
              </a:rPr>
              <a:t>Спасибо руководителям, преподавателям и студентам </a:t>
            </a:r>
            <a:br>
              <a:rPr lang="ru-RU" sz="3600" dirty="0">
                <a:solidFill>
                  <a:srgbClr val="4472C4">
                    <a:lumMod val="75000"/>
                  </a:srgbClr>
                </a:solidFill>
                <a:latin typeface="Calibri Light"/>
                <a:ea typeface="Arial Unicode MS" panose="020B0604020202020204"/>
              </a:rPr>
            </a:br>
            <a:r>
              <a:rPr lang="ru-RU" sz="3600" dirty="0">
                <a:solidFill>
                  <a:srgbClr val="4472C4">
                    <a:lumMod val="75000"/>
                  </a:srgbClr>
                </a:solidFill>
                <a:latin typeface="Calibri Light"/>
                <a:ea typeface="Arial Unicode MS" panose="020B0604020202020204"/>
              </a:rPr>
              <a:t>за успешную практику !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3600" dirty="0">
              <a:solidFill>
                <a:srgbClr val="4472C4">
                  <a:lumMod val="50000"/>
                </a:srgbClr>
              </a:solidFill>
              <a:ea typeface="Arial Unicode MS" panose="020B060402020202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FE61A6-A2CA-5395-9525-A7D606275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DF9F53-B295-F03A-7892-B2352A26C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3816"/>
          <a:stretch/>
        </p:blipFill>
        <p:spPr>
          <a:xfrm>
            <a:off x="12212" y="0"/>
            <a:ext cx="9144000" cy="2347421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06E1722-CE3D-DFB5-924B-D415AEC0E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58" y="4047034"/>
            <a:ext cx="3009284" cy="175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6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881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94411" y="1314590"/>
            <a:ext cx="3916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Ответственный за организацию практики кандидат биологических наук, доцент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Максим  Сергеевич  Лапшин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Виды практик: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-учебная;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-производственная;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-научно-исследовательская;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-преддипломная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5415" y="4439082"/>
            <a:ext cx="197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  направлениям</a:t>
            </a:r>
          </a:p>
        </p:txBody>
      </p:sp>
      <p:sp>
        <p:nvSpPr>
          <p:cNvPr id="10" name="Стрелка вниз 9"/>
          <p:cNvSpPr/>
          <p:nvPr/>
        </p:nvSpPr>
        <p:spPr>
          <a:xfrm rot="3608791">
            <a:off x="3031784" y="4680106"/>
            <a:ext cx="294116" cy="705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041009">
            <a:off x="5842977" y="4708047"/>
            <a:ext cx="292523" cy="767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08661" y="5118231"/>
            <a:ext cx="159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Журналистика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19893" y="5173337"/>
            <a:ext cx="2240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Реклама и связи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 общественностью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75BC7D-EC0C-BBE5-5F3A-A6CDC23D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FDAD0BB-3CEC-93D8-1200-B9593318A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803" y="1299280"/>
            <a:ext cx="4184346" cy="25888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63DEFF9-7652-D73A-F824-4527207978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7413" t="29754" r="539" b="19972"/>
          <a:stretch/>
        </p:blipFill>
        <p:spPr>
          <a:xfrm rot="5400000" flipH="1">
            <a:off x="5301780" y="1439799"/>
            <a:ext cx="447385" cy="10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3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9314"/>
            <a:ext cx="9144000" cy="1125415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8650" y="1138686"/>
            <a:ext cx="7886700" cy="7072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Практика в цифрах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628650" y="1862856"/>
            <a:ext cx="7886700" cy="40807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 2023-2024 учебном </a:t>
            </a: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году  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293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студента очной формы обучения,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331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студент заочной формы обучения,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всего </a:t>
            </a:r>
            <a:r>
              <a:rPr lang="ru-RU" sz="2400" b="1" dirty="0">
                <a:solidFill>
                  <a:srgbClr val="FF0000"/>
                </a:solidFill>
              </a:rPr>
              <a:t>624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обучающихся успешно прошли летнюю практику </a:t>
            </a:r>
            <a:endParaRPr lang="ru-RU" sz="2400" dirty="0"/>
          </a:p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606" y="3604606"/>
            <a:ext cx="3172787" cy="23389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7C81C-0739-B48B-CB85-C1D55008C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9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8650" y="881155"/>
            <a:ext cx="7886700" cy="70727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География</a:t>
            </a:r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28650" y="1234794"/>
            <a:ext cx="8144414" cy="453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ru-RU" sz="1200" dirty="0"/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Студенты проходили практику на территории России и Казахстана</a:t>
            </a:r>
          </a:p>
          <a:p>
            <a:pPr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Республика Казахстан </a:t>
            </a:r>
          </a:p>
          <a:p>
            <a:pPr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г. Санкт-Петербург,</a:t>
            </a:r>
          </a:p>
          <a:p>
            <a:pPr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г. Сочи,</a:t>
            </a:r>
          </a:p>
          <a:p>
            <a:pPr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ХМАО-Югра,</a:t>
            </a:r>
          </a:p>
          <a:p>
            <a:pPr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Пермская область,</a:t>
            </a:r>
          </a:p>
          <a:p>
            <a:pPr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г. Екатеринбург и Свердловская область, </a:t>
            </a:r>
          </a:p>
          <a:p>
            <a:pPr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г. Орск (Оренбургская область,</a:t>
            </a:r>
          </a:p>
          <a:p>
            <a:pPr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г. Курган,</a:t>
            </a:r>
          </a:p>
          <a:p>
            <a:pPr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Республика Башкортостан (г. Уфа, г. Белорецк),</a:t>
            </a:r>
          </a:p>
          <a:p>
            <a:pPr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Челябинск и Челябинская область (г. Копейск, г. Кыштым, г. Магнитогорск, г. Чебаркуль, г. Миасс, г. Златоуст, г. Карталы, с. Аргаяш, с. Бреды) и др.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CBA2FD-B51E-1D41-FC8C-E4A4D6A47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9F82288B-5A5E-193F-3AF8-0BF91B6A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58" y="2394284"/>
            <a:ext cx="2742955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7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C:\Users\Alex\Desktop\РАБОЧИЙ СТОЛ КАТЯ\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94" y="5044812"/>
            <a:ext cx="1053167" cy="7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5057" y="1061468"/>
            <a:ext cx="8591909" cy="69720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78%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студентов (от общего числа) прошли практику </a:t>
            </a:r>
            <a:br>
              <a:rPr lang="ru-RU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телевизионных, печатных и интернет-СМИ, пресс-службах, коммуникационных отделах, Всероссийских компаниях и общественных организациях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F6E803-9464-7653-1E17-D73490681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658791F1-ACFA-A087-F843-A5352C016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659578"/>
            <a:ext cx="8428007" cy="392529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tabLst>
                <a:tab pos="4914900" algn="l"/>
              </a:tabLst>
            </a:pPr>
            <a:endParaRPr lang="ru-RU" sz="1400" dirty="0">
              <a:solidFill>
                <a:srgbClr val="002060"/>
              </a:solidFill>
              <a:ea typeface="Calibri"/>
              <a:cs typeface="Arial" pitchFamily="34" charset="0"/>
            </a:endParaRPr>
          </a:p>
          <a:p>
            <a:pPr algn="just">
              <a:lnSpc>
                <a:spcPct val="120000"/>
              </a:lnSpc>
              <a:tabLst>
                <a:tab pos="4914900" algn="l"/>
              </a:tabLst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ООО "ЗЛАТ-ТВ"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Редакция Орской газеты – Орский филиал ГУП РИА «Оренбуржье»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Администрация Тракторозаводского района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Исследовательский Центр Маркетинга и Социологии "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</a:rPr>
              <a:t>МарС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"</a:t>
            </a:r>
          </a:p>
          <a:p>
            <a:pPr marL="174625" indent="-174625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Автономная некоммерческая организация</a:t>
            </a:r>
            <a:br>
              <a:rPr lang="ru-RU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"Дирекция фестивальных и культурно-массовых мероприятий Челябинской области"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Администрация 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</a:rPr>
              <a:t>Тракторозаводского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района г. Челябинска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ЧРОО "ЧРОО «Ассоциация федераций чир спорта и 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</a:rPr>
              <a:t>черлидинга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Челябинской области"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Акционерное общество «Областное телевидение» </a:t>
            </a:r>
          </a:p>
          <a:p>
            <a:pPr marL="0" indent="0" algn="just">
              <a:lnSpc>
                <a:spcPct val="120000"/>
              </a:lnSpc>
              <a:buNone/>
              <a:tabLst>
                <a:tab pos="4914900" algn="l"/>
              </a:tabLst>
            </a:pPr>
            <a:endParaRPr lang="ru-RU" sz="1700" b="1" dirty="0">
              <a:solidFill>
                <a:srgbClr val="002060"/>
              </a:solidFill>
              <a:ea typeface="Calibri"/>
              <a:cs typeface="Arial" pitchFamily="34" charset="0"/>
            </a:endParaRPr>
          </a:p>
          <a:p>
            <a:pPr algn="just">
              <a:lnSpc>
                <a:spcPct val="120000"/>
              </a:lnSpc>
              <a:tabLst>
                <a:tab pos="4914900" algn="l"/>
              </a:tabLst>
            </a:pPr>
            <a:endParaRPr lang="ru-RU" sz="4800" b="1" dirty="0">
              <a:solidFill>
                <a:srgbClr val="002060"/>
              </a:solidFill>
              <a:ea typeface="Calibri"/>
              <a:cs typeface="Arial" pitchFamily="34" charset="0"/>
            </a:endParaRPr>
          </a:p>
          <a:p>
            <a:pPr algn="just">
              <a:lnSpc>
                <a:spcPct val="120000"/>
              </a:lnSpc>
              <a:tabLst>
                <a:tab pos="4914900" algn="l"/>
              </a:tabLst>
            </a:pPr>
            <a:endParaRPr lang="ru-RU" sz="4800" b="1" dirty="0">
              <a:solidFill>
                <a:srgbClr val="002060"/>
              </a:solidFill>
              <a:ea typeface="Calibri"/>
              <a:cs typeface="Arial" pitchFamily="34" charset="0"/>
            </a:endParaRPr>
          </a:p>
          <a:p>
            <a:pPr algn="just">
              <a:lnSpc>
                <a:spcPct val="120000"/>
              </a:lnSpc>
              <a:tabLst>
                <a:tab pos="4914900" algn="l"/>
              </a:tabLst>
            </a:pPr>
            <a:endParaRPr lang="ru-RU" sz="1400" b="1" dirty="0">
              <a:solidFill>
                <a:srgbClr val="002060"/>
              </a:solidFill>
              <a:ea typeface="Calibri"/>
              <a:cs typeface="Arial" pitchFamily="34" charset="0"/>
            </a:endParaRPr>
          </a:p>
          <a:p>
            <a:pPr algn="just">
              <a:lnSpc>
                <a:spcPct val="120000"/>
              </a:lnSpc>
              <a:tabLst>
                <a:tab pos="4914900" algn="l"/>
              </a:tabLst>
            </a:pPr>
            <a:endParaRPr lang="ru-RU" sz="1400" b="1" dirty="0">
              <a:solidFill>
                <a:srgbClr val="002060"/>
              </a:solidFill>
              <a:ea typeface="Calibri"/>
              <a:cs typeface="Arial" pitchFamily="34" charset="0"/>
            </a:endParaRPr>
          </a:p>
          <a:p>
            <a:pPr algn="just">
              <a:lnSpc>
                <a:spcPct val="120000"/>
              </a:lnSpc>
              <a:tabLst>
                <a:tab pos="4914900" algn="l"/>
              </a:tabLst>
            </a:pPr>
            <a:endParaRPr lang="ru-RU" sz="1400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2107BE44-44D5-CB8C-98B6-1955F4A2C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21058" b="14912"/>
          <a:stretch/>
        </p:blipFill>
        <p:spPr bwMode="auto">
          <a:xfrm>
            <a:off x="6141510" y="1796397"/>
            <a:ext cx="2231366" cy="69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E2817730-E1D4-9A2B-FF68-7E43CFB3D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t="5641" r="14334"/>
          <a:stretch/>
        </p:blipFill>
        <p:spPr bwMode="auto">
          <a:xfrm>
            <a:off x="235953" y="5631506"/>
            <a:ext cx="829116" cy="10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F269AA14-D1FE-0595-664C-CD2AC4D3A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65" y="3164584"/>
            <a:ext cx="1987001" cy="5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>
            <a:extLst>
              <a:ext uri="{FF2B5EF4-FFF2-40B4-BE49-F238E27FC236}">
                <a16:creationId xmlns:a16="http://schemas.microsoft.com/office/drawing/2014/main" id="{9869481E-E9D8-B0E3-01FF-C8642143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871236"/>
            <a:ext cx="951045" cy="5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1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7CE4AC-4293-FE5E-A5E2-7BFE40CD8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A5A6304E-6437-41A6-F7E9-581B92CB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07" y="1479946"/>
            <a:ext cx="8264105" cy="446365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ООО Туристическая компания "Вита Трэвел"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ООО Рекламное агентство Олимп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Областное бюджетное учреждение "Центр олимпийской подготовки по дзюдо Челябинской области" имени Заслуженного тренера России А.Е. Миллера"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ООО «Охотничье хозяйство «Медвежья радость», 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</a:rPr>
              <a:t>г.Сатка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Муниципальное автономное учреждение Челябинский центр искусств "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</a:rPr>
              <a:t>Театр+Кино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"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ООО "АК идея-фикс"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ООО «ГЕОПРОМЕДИЯ»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ГТРК «ЮЖНЫЙ УРАЛ»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ООО «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</a:rPr>
              <a:t>Медиахаб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», г. Екатеринбург 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BDFDB5AF-6DBB-CF07-41AB-7302F700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3" y="1062111"/>
            <a:ext cx="1254593" cy="91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49A29876-3CD9-DF20-7470-6C5AC8E2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90" y="3201140"/>
            <a:ext cx="1021266" cy="10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75F0BF7D-D1BF-900E-539F-ABD2A5F2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49" y="3746016"/>
            <a:ext cx="11430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>
            <a:extLst>
              <a:ext uri="{FF2B5EF4-FFF2-40B4-BE49-F238E27FC236}">
                <a16:creationId xmlns:a16="http://schemas.microsoft.com/office/drawing/2014/main" id="{812BA453-4C01-9918-72BA-30083C94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32" y="4165116"/>
            <a:ext cx="2883622" cy="15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56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585"/>
            <a:ext cx="9144000" cy="112541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89268" y="1189232"/>
            <a:ext cx="812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22 % </a:t>
            </a:r>
            <a:r>
              <a:rPr lang="ru-RU" b="1" kern="0" dirty="0">
                <a:solidFill>
                  <a:srgbClr val="002060"/>
                </a:solidFill>
                <a:cs typeface="Arial" panose="020B0604020202020204" pitchFamily="34" charset="0"/>
              </a:rPr>
              <a:t>от общего числа прошли практику на базе университета в следующих структурных подразделениях:</a:t>
            </a:r>
            <a:endParaRPr lang="ru-RU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614E26-6FF2-919F-F955-43AC83C5B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24D1103-C85F-8D03-65CB-71BD8C91E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03291"/>
              </p:ext>
            </p:extLst>
          </p:nvPr>
        </p:nvGraphicFramePr>
        <p:xfrm>
          <a:off x="647935" y="1856906"/>
          <a:ext cx="761584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179">
                  <a:extLst>
                    <a:ext uri="{9D8B030D-6E8A-4147-A177-3AD203B41FA5}">
                      <a16:colId xmlns:a16="http://schemas.microsoft.com/office/drawing/2014/main" val="3042909531"/>
                    </a:ext>
                  </a:extLst>
                </a:gridCol>
                <a:gridCol w="3110669">
                  <a:extLst>
                    <a:ext uri="{9D8B030D-6E8A-4147-A177-3AD203B41FA5}">
                      <a16:colId xmlns:a16="http://schemas.microsoft.com/office/drawing/2014/main" val="2682739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Структурное подразделение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Количество студентов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2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Кафедра журналистики, рекламы и связей с общественностью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 студентов (77,48%)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6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ТРК «</a:t>
                      </a:r>
                      <a:r>
                        <a:rPr lang="ru-RU" sz="1400" b="1" kern="1200" dirty="0" err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ЮУрГУ</a:t>
                      </a: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-ТВ»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студентов (13,51 %)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4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Студия «Радио ЮУрГУ»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студента (2,7%)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0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Газета «</a:t>
                      </a:r>
                      <a:r>
                        <a:rPr lang="en-US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Университет»</a:t>
                      </a:r>
                      <a:endParaRPr lang="ru-RU" sz="1400" b="1" kern="1200" noProof="0" dirty="0">
                        <a:solidFill>
                          <a:srgbClr val="4472C4">
                            <a:lumMod val="50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42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Управление маркетинга, брендинга и стратегических коммуникаций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студента (1,8%)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462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Цифровая кафедра «Дизайн СМИ и брендинг»</a:t>
                      </a:r>
                      <a:endParaRPr lang="ru-RU" sz="1400" b="1" kern="1200" noProof="0" dirty="0">
                        <a:solidFill>
                          <a:srgbClr val="4472C4">
                            <a:lumMod val="50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472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Newsroom Digital</a:t>
                      </a: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-  Региональный студенческий медиацентр Минобрнауки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студентов (27,2%)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659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41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V="1">
            <a:off x="345057" y="914400"/>
            <a:ext cx="8428007" cy="345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16" y="1335111"/>
            <a:ext cx="8812227" cy="53824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b="1" dirty="0">
                <a:solidFill>
                  <a:schemeClr val="accent5">
                    <a:lumMod val="50000"/>
                  </a:schemeClr>
                </a:solidFill>
              </a:rPr>
              <a:t>В ходе практики студенты занимались созданием научно-исследовательских работ:</a:t>
            </a: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dirty="0">
                <a:solidFill>
                  <a:schemeClr val="accent5">
                    <a:lumMod val="50000"/>
                  </a:schemeClr>
                </a:solidFill>
              </a:rPr>
              <a:t>- студенты-магистранты в рамках практики защищали научные проекты, публиковали научные статьи;</a:t>
            </a: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dirty="0">
                <a:solidFill>
                  <a:schemeClr val="accent5">
                    <a:lumMod val="50000"/>
                  </a:schemeClr>
                </a:solidFill>
              </a:rPr>
              <a:t>- бакалавры 3 курса направления «Реклама и связи с общественностью» проводили научные исследования для будущих выпускных квалификационных работ;</a:t>
            </a: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dirty="0">
                <a:solidFill>
                  <a:schemeClr val="accent5">
                    <a:lumMod val="50000"/>
                  </a:schemeClr>
                </a:solidFill>
              </a:rPr>
              <a:t>- подготовили журналистские материалы для сайта Института медиа и социально-гуманитарных наук.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b="1" dirty="0" err="1">
                <a:solidFill>
                  <a:srgbClr val="FF0000"/>
                </a:solidFill>
              </a:rPr>
              <a:t>Вконтакте</a:t>
            </a:r>
            <a:endParaRPr lang="ru-RU" sz="125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i="1" dirty="0">
                <a:solidFill>
                  <a:schemeClr val="accent1">
                    <a:lumMod val="50000"/>
                  </a:schemeClr>
                </a:solidFill>
              </a:rPr>
              <a:t>Группа ИМСГН 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</a:rPr>
              <a:t>-студенты 1 и 2 курсов активно работали - разработали новые рубрики, подготовили посты, карточки, видеоклипы.  Рук. </a:t>
            </a:r>
            <a:r>
              <a:rPr lang="ru-RU" sz="1250" b="1" dirty="0" err="1">
                <a:solidFill>
                  <a:schemeClr val="accent1">
                    <a:lumMod val="50000"/>
                  </a:schemeClr>
                </a:solidFill>
              </a:rPr>
              <a:t>М.Н.Булаева</a:t>
            </a:r>
            <a:r>
              <a:rPr lang="ru-RU" sz="125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50" i="1" dirty="0">
                <a:solidFill>
                  <a:schemeClr val="accent5">
                    <a:lumMod val="50000"/>
                  </a:schemeClr>
                </a:solidFill>
              </a:rPr>
              <a:t>VIP</a:t>
            </a:r>
            <a:r>
              <a:rPr lang="ru-RU" sz="1250" i="1" dirty="0">
                <a:solidFill>
                  <a:schemeClr val="accent5">
                    <a:lumMod val="50000"/>
                  </a:schemeClr>
                </a:solidFill>
              </a:rPr>
              <a:t>аккаунт- </a:t>
            </a:r>
            <a:r>
              <a:rPr lang="ru-RU" sz="1250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ru-RU" sz="1250" dirty="0" err="1">
                <a:solidFill>
                  <a:schemeClr val="accent5">
                    <a:lumMod val="50000"/>
                  </a:schemeClr>
                </a:solidFill>
              </a:rPr>
              <a:t>чел._Рук</a:t>
            </a:r>
            <a:r>
              <a:rPr lang="ru-RU" sz="1250" dirty="0">
                <a:solidFill>
                  <a:schemeClr val="accent5">
                    <a:lumMod val="50000"/>
                  </a:schemeClr>
                </a:solidFill>
              </a:rPr>
              <a:t>.  </a:t>
            </a:r>
            <a:r>
              <a:rPr lang="ru-RU" sz="1250" b="1" dirty="0" err="1">
                <a:solidFill>
                  <a:schemeClr val="accent5">
                    <a:lumMod val="50000"/>
                  </a:schemeClr>
                </a:solidFill>
              </a:rPr>
              <a:t>Л.П.Шестеркина</a:t>
            </a:r>
            <a:r>
              <a:rPr lang="ru-RU" sz="12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5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sz="1250" dirty="0"/>
              <a:t>июля по август 2024 г</a:t>
            </a:r>
            <a:r>
              <a:rPr lang="ru-RU" sz="1250" dirty="0">
                <a:solidFill>
                  <a:schemeClr val="accent5">
                    <a:lumMod val="50000"/>
                  </a:schemeClr>
                </a:solidFill>
              </a:rPr>
              <a:t> - 56 постов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i="1" dirty="0">
                <a:solidFill>
                  <a:schemeClr val="accent5">
                    <a:lumMod val="50000"/>
                  </a:schemeClr>
                </a:solidFill>
              </a:rPr>
              <a:t>Кафедра журналистики </a:t>
            </a:r>
            <a:r>
              <a:rPr lang="ru-RU" sz="1250" dirty="0">
                <a:solidFill>
                  <a:schemeClr val="accent5">
                    <a:lumMod val="50000"/>
                  </a:schemeClr>
                </a:solidFill>
              </a:rPr>
              <a:t>и РИСО – </a:t>
            </a:r>
            <a:r>
              <a:rPr lang="ru-RU" sz="1250" b="1" dirty="0">
                <a:solidFill>
                  <a:schemeClr val="accent5">
                    <a:lumMod val="50000"/>
                  </a:schemeClr>
                </a:solidFill>
              </a:rPr>
              <a:t>М.А. </a:t>
            </a:r>
            <a:r>
              <a:rPr lang="ru-RU" sz="1250" b="1" dirty="0" err="1">
                <a:solidFill>
                  <a:schemeClr val="accent5">
                    <a:lumMod val="50000"/>
                  </a:schemeClr>
                </a:solidFill>
              </a:rPr>
              <a:t>Шицкова</a:t>
            </a:r>
            <a:endParaRPr lang="ru-RU" sz="125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i="1" dirty="0"/>
              <a:t>Аккаунт «Стратегические коммуникации и брендинг» </a:t>
            </a:r>
            <a:r>
              <a:rPr lang="ru-RU" sz="1250" dirty="0"/>
              <a:t>– Рук. </a:t>
            </a:r>
            <a:r>
              <a:rPr lang="ru-RU" sz="1250" b="1" dirty="0"/>
              <a:t>А.Б. </a:t>
            </a:r>
            <a:r>
              <a:rPr lang="ru-RU" sz="1250" b="1" dirty="0" err="1"/>
              <a:t>Череднякова</a:t>
            </a:r>
            <a:endParaRPr lang="ru-RU" sz="125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50" dirty="0"/>
              <a:t>В период с </a:t>
            </a:r>
            <a:r>
              <a:rPr lang="ru-RU" sz="1250" i="1" dirty="0"/>
              <a:t>июня по август </a:t>
            </a:r>
            <a:r>
              <a:rPr lang="ru-RU" sz="1250" dirty="0"/>
              <a:t>2024 г. опубликовано 42 поста.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50" dirty="0"/>
              <a:t>Репостов: 18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50" dirty="0"/>
              <a:t>Отметок «нравится» 487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50" dirty="0"/>
              <a:t>Просмотров: 6926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50" dirty="0"/>
              <a:t> Наиболее популярные записи: </a:t>
            </a:r>
          </a:p>
          <a:p>
            <a:pPr marL="357188" indent="179388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250" dirty="0"/>
              <a:t>Летняя смена </a:t>
            </a:r>
            <a:r>
              <a:rPr lang="ru-RU" sz="1250" i="1" dirty="0"/>
              <a:t>«КАНИКУЛЫ С ЮУрГУ»</a:t>
            </a:r>
          </a:p>
          <a:p>
            <a:pPr marL="357188" indent="179388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250" i="1" dirty="0"/>
              <a:t>«Стратегические коммуникации и брендинг» — магистратура для коммуникационной сферы будущего!»</a:t>
            </a:r>
          </a:p>
          <a:p>
            <a:pPr marL="357188" indent="179388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250" dirty="0"/>
              <a:t>«</a:t>
            </a:r>
            <a:r>
              <a:rPr lang="ru-RU" sz="1250" i="1" dirty="0"/>
              <a:t>Дорогие абитуриенты, очень важное сообщение! —</a:t>
            </a:r>
            <a:r>
              <a:rPr lang="ru-RU" sz="1250" dirty="0"/>
              <a:t> </a:t>
            </a:r>
            <a:r>
              <a:rPr lang="ru-RU" sz="1250" i="1" dirty="0"/>
              <a:t>Вступительное испытание» </a:t>
            </a:r>
            <a:endParaRPr lang="ru-RU" sz="125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b="1" dirty="0">
                <a:solidFill>
                  <a:srgbClr val="FF0000"/>
                </a:solidFill>
              </a:rPr>
              <a:t>Контент группы</a:t>
            </a:r>
            <a:r>
              <a:rPr lang="ru-RU" sz="1250" dirty="0">
                <a:solidFill>
                  <a:srgbClr val="FF0000"/>
                </a:solidFill>
              </a:rPr>
              <a:t>:</a:t>
            </a:r>
          </a:p>
          <a:p>
            <a:pPr marL="0" indent="2730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b="1" dirty="0"/>
              <a:t>1. </a:t>
            </a:r>
            <a:r>
              <a:rPr lang="ru-RU" sz="1250" dirty="0"/>
              <a:t>Публикации о специальности «Реклама и связи с общественностью», освещение тонкостей в работ, посты для журналистов/ рекламистов, в которых в деталях рассказывается об особенностях и современных тенденциях профессии.</a:t>
            </a:r>
          </a:p>
          <a:p>
            <a:pPr marL="0" indent="2730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b="1" dirty="0"/>
              <a:t>2. </a:t>
            </a:r>
            <a:r>
              <a:rPr lang="ru-RU" sz="1250" dirty="0"/>
              <a:t>Публикации об условиях поступления и обучения на программе магистратуры «Стратегические коммуникации и брендинг» — освещение организационных вопросов для абитуриентов.</a:t>
            </a:r>
          </a:p>
          <a:p>
            <a:pPr marL="0" indent="2730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50" b="1" dirty="0"/>
              <a:t>3</a:t>
            </a:r>
            <a:r>
              <a:rPr lang="ru-RU" sz="1250" dirty="0"/>
              <a:t>. Публикации для выпускников других смежных специальностей (политологи, психологи, социологи, дизайнеры и др.), которые потенциально могут продолжить свое обучение в сфере рекламы и PR, расширив свои профессиональные компетенции.</a:t>
            </a:r>
            <a:endParaRPr lang="ru-RU" sz="1250" dirty="0">
              <a:solidFill>
                <a:schemeClr val="accent5">
                  <a:lumMod val="5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116" y="979828"/>
            <a:ext cx="8586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E66"/>
                </a:solidFill>
                <a:ea typeface="+mj-ea"/>
                <a:cs typeface="+mj-cs"/>
              </a:rPr>
              <a:t>Кафедра журналистики, рекламы и связей с общественностью ИМСГН ЮУрГУ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8BD03-D592-1615-4355-60171DCFD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>
          <a:xfrm>
            <a:off x="1219200" y="140424"/>
            <a:ext cx="7553864" cy="6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79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6613</TotalTime>
  <Words>1409</Words>
  <Application>Microsoft Office PowerPoint</Application>
  <PresentationFormat>Экран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Unicode MS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Практика в цифрах</vt:lpstr>
      <vt:lpstr>География</vt:lpstr>
      <vt:lpstr>78% студентов (от общего числа) прошли практику  в телевизионных, печатных и интернет-СМИ, пресс-службах, коммуникационных отделах, Всероссийских компаниях и общественных организациях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волнам летней практики</dc:title>
  <dc:creator>Пользователь</dc:creator>
  <cp:lastModifiedBy>1</cp:lastModifiedBy>
  <cp:revision>76</cp:revision>
  <cp:lastPrinted>2023-12-02T12:09:37Z</cp:lastPrinted>
  <dcterms:created xsi:type="dcterms:W3CDTF">2023-11-21T15:20:41Z</dcterms:created>
  <dcterms:modified xsi:type="dcterms:W3CDTF">2024-11-26T05:18:11Z</dcterms:modified>
</cp:coreProperties>
</file>